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3" descr=""/>
          <p:cNvPicPr/>
          <p:nvPr/>
        </p:nvPicPr>
        <p:blipFill>
          <a:blip r:embed="rId2"/>
          <a:stretch/>
        </p:blipFill>
        <p:spPr>
          <a:xfrm>
            <a:off x="33120" y="5848560"/>
            <a:ext cx="2448000" cy="9666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pt-BR" sz="6000" spc="-1" strike="noStrike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b="0" lang="pt-B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7F926A6-70A8-4575-B7B0-2E8778414DE0}" type="datetime">
              <a:rPr b="0" lang="pt-BR" sz="1200" spc="-1" strike="noStrike">
                <a:solidFill>
                  <a:srgbClr val="8b8b8b"/>
                </a:solidFill>
                <a:latin typeface="Calibri"/>
              </a:rPr>
              <a:t>29/07/22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2AF6751-CDDE-47FF-92E7-DC0EE82135D6}" type="slidenum">
              <a:rPr b="0" lang="pt-BR" sz="1200" spc="-1" strike="noStrike">
                <a:solidFill>
                  <a:srgbClr val="8b8b8b"/>
                </a:solidFill>
                <a:latin typeface="Calibri"/>
              </a:rPr>
              <a:t>13</a:t>
            </a:fld>
            <a:endParaRPr b="0" lang="pt-BR" sz="1200" spc="-1" strike="noStrike">
              <a:latin typeface="Times New Roman"/>
            </a:endParaRPr>
          </a:p>
        </p:txBody>
      </p:sp>
      <p:pic>
        <p:nvPicPr>
          <p:cNvPr id="5" name="Picture 3" descr=""/>
          <p:cNvPicPr/>
          <p:nvPr/>
        </p:nvPicPr>
        <p:blipFill>
          <a:blip r:embed="rId3"/>
          <a:stretch/>
        </p:blipFill>
        <p:spPr>
          <a:xfrm>
            <a:off x="46080" y="5859720"/>
            <a:ext cx="2448000" cy="966600"/>
          </a:xfrm>
          <a:prstGeom prst="rect">
            <a:avLst/>
          </a:prstGeom>
          <a:ln>
            <a:noFill/>
          </a:ln>
        </p:spPr>
      </p:pic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3" descr=""/>
          <p:cNvPicPr/>
          <p:nvPr/>
        </p:nvPicPr>
        <p:blipFill>
          <a:blip r:embed="rId2"/>
          <a:stretch/>
        </p:blipFill>
        <p:spPr>
          <a:xfrm>
            <a:off x="33120" y="5848560"/>
            <a:ext cx="2448000" cy="966600"/>
          </a:xfrm>
          <a:prstGeom prst="rect">
            <a:avLst/>
          </a:prstGeom>
          <a:ln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Editar estilos de texto Mestre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Segundo nível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Terceiro nível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Quarto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Quinto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1BE9392-AAA7-4E39-85D5-99BD55C8163C}" type="datetime">
              <a:rPr b="0" lang="pt-BR" sz="1200" spc="-1" strike="noStrike">
                <a:solidFill>
                  <a:srgbClr val="8b8b8b"/>
                </a:solidFill>
                <a:latin typeface="Calibri"/>
              </a:rPr>
              <a:t>29/07/22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E3A33E2-8E73-424B-B50D-FBD878D9E5CC}" type="slidenum">
              <a:rPr b="0" lang="pt-B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B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www.selenium.dev/documentation/en/selenium_installation/installing_selenium_libraries/" TargetMode="External"/><Relationship Id="rId2" Type="http://schemas.openxmlformats.org/officeDocument/2006/relationships/hyperlink" Target="https://www.selenium.dev/documentation/en/selenium_installation/installing_selenium_libraries/" TargetMode="External"/><Relationship Id="rId3" Type="http://schemas.openxmlformats.org/officeDocument/2006/relationships/hyperlink" Target="https://www.selenium.dev/documentation/en/selenium_installation/installing_selenium_libraries/" TargetMode="External"/><Relationship Id="rId4" Type="http://schemas.openxmlformats.org/officeDocument/2006/relationships/hyperlink" Target="https://www.selenium.dev/documentation/en/selenium_installation/installing_selenium_libraries/" TargetMode="External"/><Relationship Id="rId5" Type="http://schemas.openxmlformats.org/officeDocument/2006/relationships/hyperlink" Target="https://www.selenium.dev/documentation/en/selenium_installation/installing_selenium_libraries/" TargetMode="External"/><Relationship Id="rId6" Type="http://schemas.openxmlformats.org/officeDocument/2006/relationships/hyperlink" Target="https://www.selenium.dev/documentation/en/selenium_installation/installing_selenium_libraries/" TargetMode="External"/><Relationship Id="rId7" Type="http://schemas.openxmlformats.org/officeDocument/2006/relationships/hyperlink" Target="https://www.selenium.dev/documentation/en/selenium_installation/installing_selenium_libraries/" TargetMode="External"/><Relationship Id="rId8" Type="http://schemas.openxmlformats.org/officeDocument/2006/relationships/hyperlink" Target="https://www.selenium.dev/documentation/en/selenium_installation/installing_selenium_libraries/" TargetMode="External"/><Relationship Id="rId9" Type="http://schemas.openxmlformats.org/officeDocument/2006/relationships/hyperlink" Target="https://www.selenium.dev/documentation/en/selenium_installation/installing_selenium_libraries/" TargetMode="External"/><Relationship Id="rId10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www.selenium.dev/documentation/en/selenium_installation/" TargetMode="External"/><Relationship Id="rId2" Type="http://schemas.openxmlformats.org/officeDocument/2006/relationships/hyperlink" Target="https://mvnrepository.com/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pt-BR" sz="6000" spc="-1" strike="noStrike">
                <a:solidFill>
                  <a:srgbClr val="000000"/>
                </a:solidFill>
                <a:latin typeface="Calibri Light"/>
              </a:rPr>
              <a:t>Introdução ao Selenium</a:t>
            </a:r>
            <a:endParaRPr b="0" lang="pt-B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Prof. Dr. Rafael Galvão de Mesquita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rafael.mesquita@garanhuns.ifpe.edu.br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87" name="Picture 2" descr=""/>
          <p:cNvPicPr/>
          <p:nvPr/>
        </p:nvPicPr>
        <p:blipFill>
          <a:blip r:embed="rId1"/>
          <a:stretch/>
        </p:blipFill>
        <p:spPr>
          <a:xfrm>
            <a:off x="2729880" y="4799160"/>
            <a:ext cx="7646040" cy="187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Criando projeto Maven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6" name="Imagem 6" descr=""/>
          <p:cNvPicPr/>
          <p:nvPr/>
        </p:nvPicPr>
        <p:blipFill>
          <a:blip r:embed="rId1"/>
          <a:srcRect l="0" t="0" r="58705" b="28883"/>
          <a:stretch/>
        </p:blipFill>
        <p:spPr>
          <a:xfrm>
            <a:off x="3418920" y="1421280"/>
            <a:ext cx="5499360" cy="532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Criando projeto Maven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8" name="Imagem 4" descr=""/>
          <p:cNvPicPr/>
          <p:nvPr/>
        </p:nvPicPr>
        <p:blipFill>
          <a:blip r:embed="rId1"/>
          <a:srcRect l="31744" t="8095" r="31307" b="27918"/>
          <a:stretch/>
        </p:blipFill>
        <p:spPr>
          <a:xfrm>
            <a:off x="3843000" y="1403640"/>
            <a:ext cx="5459400" cy="531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Criando projeto Maven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3326400" y="2239560"/>
            <a:ext cx="529560" cy="49248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3233880" y="1460520"/>
            <a:ext cx="6114240" cy="519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Criando projeto Maven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447840" y="1690200"/>
            <a:ext cx="11468520" cy="3231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Criando projeto Maven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5" name="Imagem 4" descr=""/>
          <p:cNvPicPr/>
          <p:nvPr/>
        </p:nvPicPr>
        <p:blipFill>
          <a:blip r:embed="rId1"/>
          <a:srcRect l="31634" t="8292" r="25331" b="21727"/>
          <a:stretch/>
        </p:blipFill>
        <p:spPr>
          <a:xfrm>
            <a:off x="3034800" y="1442880"/>
            <a:ext cx="5923440" cy="541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Configurar dependências com Maven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As bibliotecas necessárias podem ser encontradas no site do selenium (</a:t>
            </a:r>
            <a:r>
              <a:rPr b="0" lang="pt-BR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https://www.selenium.dev/</a:t>
            </a:r>
            <a:r>
              <a:rPr b="0" lang="pt-BR" sz="28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documentation</a:t>
            </a:r>
            <a:r>
              <a:rPr b="0" lang="pt-BR" sz="28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/</a:t>
            </a:r>
            <a:r>
              <a:rPr b="0" lang="pt-BR" sz="28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en</a:t>
            </a:r>
            <a:r>
              <a:rPr b="0" lang="pt-BR" sz="280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/</a:t>
            </a:r>
            <a:r>
              <a:rPr b="0" lang="pt-BR" sz="2800" spc="-1" strike="noStrike" u="sng">
                <a:solidFill>
                  <a:srgbClr val="0563c1"/>
                </a:solidFill>
                <a:uFillTx/>
                <a:latin typeface="Calibri"/>
                <a:hlinkClick r:id="rId6"/>
              </a:rPr>
              <a:t>selenium_installation</a:t>
            </a:r>
            <a:r>
              <a:rPr b="0" lang="pt-BR" sz="2800" spc="-1" strike="noStrike" u="sng">
                <a:solidFill>
                  <a:srgbClr val="0563c1"/>
                </a:solidFill>
                <a:uFillTx/>
                <a:latin typeface="Calibri"/>
                <a:hlinkClick r:id="rId7"/>
              </a:rPr>
              <a:t>/</a:t>
            </a:r>
            <a:r>
              <a:rPr b="0" lang="pt-BR" sz="2800" spc="-1" strike="noStrike" u="sng">
                <a:solidFill>
                  <a:srgbClr val="0563c1"/>
                </a:solidFill>
                <a:uFillTx/>
                <a:latin typeface="Calibri"/>
                <a:hlinkClick r:id="rId8"/>
              </a:rPr>
              <a:t>installing_selenium_libraries</a:t>
            </a:r>
            <a:r>
              <a:rPr b="0" lang="pt-BR" sz="2800" spc="-1" strike="noStrike" u="sng">
                <a:solidFill>
                  <a:srgbClr val="0563c1"/>
                </a:solidFill>
                <a:uFillTx/>
                <a:latin typeface="Calibri"/>
                <a:hlinkClick r:id="rId9"/>
              </a:rPr>
              <a:t>/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Selenium Java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Possibilita automação pelo Selenium usando Java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Selenium Firefox Driver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Possibilita automação com Firefox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Selenium Chrome Driver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Possibilita automação com o Google Chrome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Configurar dependências com </a:t>
            </a: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Maven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Editar arquivo pom.xml para incluir dependência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Incluir tags &lt;dependencies&gt; &lt;/dependencies&gt; e dependência para o Selenium-java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464400" y="3642840"/>
            <a:ext cx="11916000" cy="22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f5fbf"/>
                </a:solidFill>
                <a:latin typeface="Consolas"/>
              </a:rPr>
              <a:t>&lt;!-- https://mvnrepository.com/artifact/org.seleniumhq.selenium/selenium-java --&gt;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&lt;</a:t>
            </a:r>
            <a:r>
              <a:rPr b="0" lang="pt-BR" sz="2000" spc="-1" strike="noStrike">
                <a:solidFill>
                  <a:srgbClr val="3f7f7f"/>
                </a:solidFill>
                <a:latin typeface="Consolas"/>
              </a:rPr>
              <a:t>dependency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&gt;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&lt;</a:t>
            </a:r>
            <a:r>
              <a:rPr b="0" lang="pt-BR" sz="2000" spc="-1" strike="noStrike">
                <a:solidFill>
                  <a:srgbClr val="3f7f7f"/>
                </a:solidFill>
                <a:latin typeface="Consolas"/>
              </a:rPr>
              <a:t>groupId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&gt;</a:t>
            </a:r>
            <a:r>
              <a:rPr b="0" lang="pt-BR" sz="2000" spc="-1" strike="noStrike">
                <a:solidFill>
                  <a:srgbClr val="000000"/>
                </a:solidFill>
                <a:latin typeface="Consolas"/>
              </a:rPr>
              <a:t>org.seleniumhq.selenium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&lt;/</a:t>
            </a:r>
            <a:r>
              <a:rPr b="0" lang="pt-BR" sz="2000" spc="-1" strike="noStrike">
                <a:solidFill>
                  <a:srgbClr val="3f7f7f"/>
                </a:solidFill>
                <a:latin typeface="Consolas"/>
              </a:rPr>
              <a:t>groupId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&gt;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&lt;</a:t>
            </a:r>
            <a:r>
              <a:rPr b="0" lang="pt-BR" sz="2000" spc="-1" strike="noStrike">
                <a:solidFill>
                  <a:srgbClr val="3f7f7f"/>
                </a:solidFill>
                <a:latin typeface="Consolas"/>
              </a:rPr>
              <a:t>artifactId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&gt;</a:t>
            </a:r>
            <a:r>
              <a:rPr b="0" lang="pt-BR" sz="2000" spc="-1" strike="noStrike" u="sng">
                <a:solidFill>
                  <a:srgbClr val="000000"/>
                </a:solidFill>
                <a:uFillTx/>
                <a:latin typeface="Consolas"/>
              </a:rPr>
              <a:t>selenium-java</a:t>
            </a:r>
            <a:r>
              <a:rPr b="0" lang="pt-BR" sz="2000" spc="-1" strike="noStrike" u="sng">
                <a:solidFill>
                  <a:srgbClr val="008080"/>
                </a:solidFill>
                <a:uFillTx/>
                <a:latin typeface="Consolas"/>
              </a:rPr>
              <a:t>&lt;/</a:t>
            </a:r>
            <a:r>
              <a:rPr b="0" lang="pt-BR" sz="2000" spc="-1" strike="noStrike" u="sng">
                <a:solidFill>
                  <a:srgbClr val="3f7f7f"/>
                </a:solidFill>
                <a:uFillTx/>
                <a:latin typeface="Consolas"/>
              </a:rPr>
              <a:t>artifactId</a:t>
            </a:r>
            <a:r>
              <a:rPr b="0" lang="pt-BR" sz="2000" spc="-1" strike="noStrike" u="sng">
                <a:solidFill>
                  <a:srgbClr val="008080"/>
                </a:solidFill>
                <a:uFillTx/>
                <a:latin typeface="Consolas"/>
              </a:rPr>
              <a:t>&gt;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&lt;</a:t>
            </a:r>
            <a:r>
              <a:rPr b="0" lang="pt-BR" sz="2000" spc="-1" strike="noStrike">
                <a:solidFill>
                  <a:srgbClr val="3f7f7f"/>
                </a:solidFill>
                <a:latin typeface="Consolas"/>
              </a:rPr>
              <a:t>version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&gt;</a:t>
            </a:r>
            <a:r>
              <a:rPr b="0" lang="pt-BR" sz="2000" spc="-1" strike="noStrike">
                <a:solidFill>
                  <a:srgbClr val="000000"/>
                </a:solidFill>
                <a:latin typeface="Consolas"/>
              </a:rPr>
              <a:t>3.141.59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&lt;/</a:t>
            </a:r>
            <a:r>
              <a:rPr b="0" lang="pt-BR" sz="2000" spc="-1" strike="noStrike">
                <a:solidFill>
                  <a:srgbClr val="3f7f7f"/>
                </a:solidFill>
                <a:latin typeface="Consolas"/>
              </a:rPr>
              <a:t>version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&gt;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&lt;/</a:t>
            </a:r>
            <a:r>
              <a:rPr b="0" lang="pt-BR" sz="2000" spc="-1" strike="noStrike">
                <a:solidFill>
                  <a:srgbClr val="3f7f7f"/>
                </a:solidFill>
                <a:latin typeface="Consolas"/>
              </a:rPr>
              <a:t>dependency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&gt;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Configurar dependências com Maven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Editar arquivo pom.xml para incluir dependência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Incluir dependência para o firefox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0" y="3242880"/>
            <a:ext cx="12017520" cy="22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f5fbf"/>
                </a:solidFill>
                <a:latin typeface="Consolas"/>
              </a:rPr>
              <a:t>&lt;!-- https://mvnrepository.com/artifact/org.seleniumhq.selenium/selenium-firefox-driver --&gt;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&lt;</a:t>
            </a:r>
            <a:r>
              <a:rPr b="0" lang="pt-BR" sz="2000" spc="-1" strike="noStrike">
                <a:solidFill>
                  <a:srgbClr val="3f7f7f"/>
                </a:solidFill>
                <a:latin typeface="Consolas"/>
              </a:rPr>
              <a:t>dependency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&gt;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&lt;</a:t>
            </a:r>
            <a:r>
              <a:rPr b="0" lang="pt-BR" sz="2000" spc="-1" strike="noStrike">
                <a:solidFill>
                  <a:srgbClr val="3f7f7f"/>
                </a:solidFill>
                <a:latin typeface="Consolas"/>
              </a:rPr>
              <a:t>groupId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&gt;</a:t>
            </a:r>
            <a:r>
              <a:rPr b="0" lang="pt-BR" sz="2000" spc="-1" strike="noStrike">
                <a:solidFill>
                  <a:srgbClr val="000000"/>
                </a:solidFill>
                <a:latin typeface="Consolas"/>
              </a:rPr>
              <a:t>org.seleniumhq.selenium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&lt;/</a:t>
            </a:r>
            <a:r>
              <a:rPr b="0" lang="pt-BR" sz="2000" spc="-1" strike="noStrike">
                <a:solidFill>
                  <a:srgbClr val="3f7f7f"/>
                </a:solidFill>
                <a:latin typeface="Consolas"/>
              </a:rPr>
              <a:t>groupId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&gt;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&lt;</a:t>
            </a:r>
            <a:r>
              <a:rPr b="0" lang="pt-BR" sz="2000" spc="-1" strike="noStrike">
                <a:solidFill>
                  <a:srgbClr val="3f7f7f"/>
                </a:solidFill>
                <a:latin typeface="Consolas"/>
              </a:rPr>
              <a:t>artifactId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&gt;</a:t>
            </a:r>
            <a:r>
              <a:rPr b="0" lang="pt-BR" sz="2000" spc="-1" strike="noStrike" u="sng">
                <a:solidFill>
                  <a:srgbClr val="000000"/>
                </a:solidFill>
                <a:uFillTx/>
                <a:latin typeface="Consolas"/>
              </a:rPr>
              <a:t>selenium-firefox-driver</a:t>
            </a:r>
            <a:r>
              <a:rPr b="0" lang="pt-BR" sz="2000" spc="-1" strike="noStrike" u="sng">
                <a:solidFill>
                  <a:srgbClr val="008080"/>
                </a:solidFill>
                <a:uFillTx/>
                <a:latin typeface="Consolas"/>
              </a:rPr>
              <a:t>&lt;/</a:t>
            </a:r>
            <a:r>
              <a:rPr b="0" lang="pt-BR" sz="2000" spc="-1" strike="noStrike" u="sng">
                <a:solidFill>
                  <a:srgbClr val="3f7f7f"/>
                </a:solidFill>
                <a:uFillTx/>
                <a:latin typeface="Consolas"/>
              </a:rPr>
              <a:t>artifactId</a:t>
            </a:r>
            <a:r>
              <a:rPr b="0" lang="pt-BR" sz="2000" spc="-1" strike="noStrike" u="sng">
                <a:solidFill>
                  <a:srgbClr val="008080"/>
                </a:solidFill>
                <a:uFillTx/>
                <a:latin typeface="Consolas"/>
              </a:rPr>
              <a:t>&gt;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&lt;</a:t>
            </a:r>
            <a:r>
              <a:rPr b="0" lang="pt-BR" sz="2000" spc="-1" strike="noStrike">
                <a:solidFill>
                  <a:srgbClr val="3f7f7f"/>
                </a:solidFill>
                <a:latin typeface="Consolas"/>
              </a:rPr>
              <a:t>version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&gt;</a:t>
            </a:r>
            <a:r>
              <a:rPr b="0" lang="pt-BR" sz="2000" spc="-1" strike="noStrike">
                <a:solidFill>
                  <a:srgbClr val="000000"/>
                </a:solidFill>
                <a:latin typeface="Consolas"/>
              </a:rPr>
              <a:t>3.141.59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&lt;/</a:t>
            </a:r>
            <a:r>
              <a:rPr b="0" lang="pt-BR" sz="2000" spc="-1" strike="noStrike">
                <a:solidFill>
                  <a:srgbClr val="3f7f7f"/>
                </a:solidFill>
                <a:latin typeface="Consolas"/>
              </a:rPr>
              <a:t>version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&gt;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&lt;/</a:t>
            </a:r>
            <a:r>
              <a:rPr b="0" lang="pt-BR" sz="2000" spc="-1" strike="noStrike">
                <a:solidFill>
                  <a:srgbClr val="3f7f7f"/>
                </a:solidFill>
                <a:latin typeface="Consolas"/>
              </a:rPr>
              <a:t>dependency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&gt;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Configurar dependências com Maven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Editar arquivo pom.xml para incluir dependência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Incluir dependência para o Google Chrome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0" y="3236400"/>
            <a:ext cx="12191760" cy="22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f5fbf"/>
                </a:solidFill>
                <a:latin typeface="Consolas"/>
              </a:rPr>
              <a:t>&lt;!-- https://mvnrepository.com/artifact/org.seleniumhq.selenium/selenium-chrome-driver --&gt;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&lt;</a:t>
            </a:r>
            <a:r>
              <a:rPr b="0" lang="pt-BR" sz="2000" spc="-1" strike="noStrike">
                <a:solidFill>
                  <a:srgbClr val="3f7f7f"/>
                </a:solidFill>
                <a:latin typeface="Consolas"/>
              </a:rPr>
              <a:t>dependency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&gt;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&lt;</a:t>
            </a:r>
            <a:r>
              <a:rPr b="0" lang="pt-BR" sz="2000" spc="-1" strike="noStrike">
                <a:solidFill>
                  <a:srgbClr val="3f7f7f"/>
                </a:solidFill>
                <a:latin typeface="Consolas"/>
              </a:rPr>
              <a:t>groupId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&gt;</a:t>
            </a:r>
            <a:r>
              <a:rPr b="0" lang="pt-BR" sz="2000" spc="-1" strike="noStrike">
                <a:solidFill>
                  <a:srgbClr val="000000"/>
                </a:solidFill>
                <a:latin typeface="Consolas"/>
              </a:rPr>
              <a:t>org.seleniumhq.selenium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&lt;/</a:t>
            </a:r>
            <a:r>
              <a:rPr b="0" lang="pt-BR" sz="2000" spc="-1" strike="noStrike">
                <a:solidFill>
                  <a:srgbClr val="3f7f7f"/>
                </a:solidFill>
                <a:latin typeface="Consolas"/>
              </a:rPr>
              <a:t>groupId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&gt;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&lt;</a:t>
            </a:r>
            <a:r>
              <a:rPr b="0" lang="pt-BR" sz="2000" spc="-1" strike="noStrike">
                <a:solidFill>
                  <a:srgbClr val="3f7f7f"/>
                </a:solidFill>
                <a:latin typeface="Consolas"/>
              </a:rPr>
              <a:t>artifactId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&gt;</a:t>
            </a:r>
            <a:r>
              <a:rPr b="0" lang="pt-BR" sz="2000" spc="-1" strike="noStrike" u="sng">
                <a:solidFill>
                  <a:srgbClr val="000000"/>
                </a:solidFill>
                <a:uFillTx/>
                <a:latin typeface="Consolas"/>
              </a:rPr>
              <a:t>selenium-chrome-driver</a:t>
            </a:r>
            <a:r>
              <a:rPr b="0" lang="pt-BR" sz="2000" spc="-1" strike="noStrike" u="sng">
                <a:solidFill>
                  <a:srgbClr val="008080"/>
                </a:solidFill>
                <a:uFillTx/>
                <a:latin typeface="Consolas"/>
              </a:rPr>
              <a:t>&lt;/</a:t>
            </a:r>
            <a:r>
              <a:rPr b="0" lang="pt-BR" sz="2000" spc="-1" strike="noStrike" u="sng">
                <a:solidFill>
                  <a:srgbClr val="3f7f7f"/>
                </a:solidFill>
                <a:uFillTx/>
                <a:latin typeface="Consolas"/>
              </a:rPr>
              <a:t>artifactId</a:t>
            </a:r>
            <a:r>
              <a:rPr b="0" lang="pt-BR" sz="2000" spc="-1" strike="noStrike" u="sng">
                <a:solidFill>
                  <a:srgbClr val="008080"/>
                </a:solidFill>
                <a:uFillTx/>
                <a:latin typeface="Consolas"/>
              </a:rPr>
              <a:t>&gt;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&lt;</a:t>
            </a:r>
            <a:r>
              <a:rPr b="0" lang="pt-BR" sz="2000" spc="-1" strike="noStrike">
                <a:solidFill>
                  <a:srgbClr val="3f7f7f"/>
                </a:solidFill>
                <a:latin typeface="Consolas"/>
              </a:rPr>
              <a:t>version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&gt;</a:t>
            </a:r>
            <a:r>
              <a:rPr b="0" lang="pt-BR" sz="2000" spc="-1" strike="noStrike">
                <a:solidFill>
                  <a:srgbClr val="000000"/>
                </a:solidFill>
                <a:latin typeface="Consolas"/>
              </a:rPr>
              <a:t>3.141.59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&lt;/</a:t>
            </a:r>
            <a:r>
              <a:rPr b="0" lang="pt-BR" sz="2000" spc="-1" strike="noStrike">
                <a:solidFill>
                  <a:srgbClr val="3f7f7f"/>
                </a:solidFill>
                <a:latin typeface="Consolas"/>
              </a:rPr>
              <a:t>version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&gt;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&lt;/</a:t>
            </a:r>
            <a:r>
              <a:rPr b="0" lang="pt-BR" sz="2000" spc="-1" strike="noStrike">
                <a:solidFill>
                  <a:srgbClr val="3f7f7f"/>
                </a:solidFill>
                <a:latin typeface="Consolas"/>
              </a:rPr>
              <a:t>dependency</a:t>
            </a:r>
            <a:r>
              <a:rPr b="0" lang="pt-BR" sz="2000" spc="-1" strike="noStrike">
                <a:solidFill>
                  <a:srgbClr val="008080"/>
                </a:solidFill>
                <a:latin typeface="Consolas"/>
              </a:rPr>
              <a:t>&gt;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Configurar dependências com Maven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Editar arquivo pom.xml para incluir dependência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Dependências podem ser consultadas no repositório do Maven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https://mvnrepository.com/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Ex: Selenium-Java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9" name="Imagem 4" descr=""/>
          <p:cNvPicPr/>
          <p:nvPr/>
        </p:nvPicPr>
        <p:blipFill>
          <a:blip r:embed="rId1"/>
          <a:srcRect l="1303" t="12736" r="24459" b="51506"/>
          <a:stretch/>
        </p:blipFill>
        <p:spPr>
          <a:xfrm>
            <a:off x="92880" y="3869640"/>
            <a:ext cx="11032200" cy="298800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3435480" y="3869640"/>
            <a:ext cx="1573200" cy="49248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4"/>
          <p:cNvSpPr/>
          <p:nvPr/>
        </p:nvSpPr>
        <p:spPr>
          <a:xfrm>
            <a:off x="8892360" y="3869640"/>
            <a:ext cx="1086480" cy="49248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5"/>
          <p:cNvSpPr/>
          <p:nvPr/>
        </p:nvSpPr>
        <p:spPr>
          <a:xfrm>
            <a:off x="3135960" y="5492880"/>
            <a:ext cx="1573200" cy="49248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O que é o Selenium?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0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Um conjunto de ferramentas para auxiliar na automação de testes de software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Simula ações executadas pelo usuário na interface do browser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Digitar textos, marcar checkboxes, selecionar dropdown e caixas de seleção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Movimento do mouse, abrir/fechar navegador, acessar sites, ...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Ferramentas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WebDriver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IDE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Grid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Foco da proposta: automatizar testes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Mas também pode ser usado para automatizar tarefas nos browsers!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m 6" descr=""/>
          <p:cNvPicPr/>
          <p:nvPr/>
        </p:nvPicPr>
        <p:blipFill>
          <a:blip r:embed="rId1"/>
          <a:srcRect l="16850" t="36526" r="24678" b="27338"/>
          <a:stretch/>
        </p:blipFill>
        <p:spPr>
          <a:xfrm>
            <a:off x="2531160" y="3869640"/>
            <a:ext cx="8265240" cy="2872440"/>
          </a:xfrm>
          <a:prstGeom prst="rect">
            <a:avLst/>
          </a:prstGeom>
          <a:ln>
            <a:noFill/>
          </a:ln>
        </p:spPr>
      </p:pic>
      <p:sp>
        <p:nvSpPr>
          <p:cNvPr id="13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Configurar dependências com Maven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Escolher versão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074400" y="5393520"/>
            <a:ext cx="1276920" cy="34560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Configurar dependências com Maven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Copiar código da dependência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9" name="Imagem 4" descr=""/>
          <p:cNvPicPr/>
          <p:nvPr/>
        </p:nvPicPr>
        <p:blipFill>
          <a:blip r:embed="rId1"/>
          <a:srcRect l="16416" t="50010" r="25112" b="25984"/>
          <a:stretch/>
        </p:blipFill>
        <p:spPr>
          <a:xfrm>
            <a:off x="109440" y="2870280"/>
            <a:ext cx="11674800" cy="269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m 5" descr=""/>
          <p:cNvPicPr/>
          <p:nvPr/>
        </p:nvPicPr>
        <p:blipFill>
          <a:blip r:embed="rId1"/>
          <a:srcRect l="0" t="35066" r="67153" b="20031"/>
          <a:stretch/>
        </p:blipFill>
        <p:spPr>
          <a:xfrm>
            <a:off x="0" y="2322360"/>
            <a:ext cx="10095120" cy="4535280"/>
          </a:xfrm>
          <a:prstGeom prst="rect">
            <a:avLst/>
          </a:prstGeom>
          <a:ln>
            <a:noFill/>
          </a:ln>
        </p:spPr>
      </p:pic>
      <p:sp>
        <p:nvSpPr>
          <p:cNvPr id="14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Configurar dependências com Maven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Editar arquivo pom.xml para incluir dependências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343080" y="4001400"/>
            <a:ext cx="990360" cy="49248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4"/>
          <p:cNvSpPr/>
          <p:nvPr/>
        </p:nvSpPr>
        <p:spPr>
          <a:xfrm>
            <a:off x="7968240" y="4136400"/>
            <a:ext cx="2126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ff0000"/>
                </a:solidFill>
                <a:latin typeface="Calibri"/>
              </a:rPr>
              <a:t>Selenium-firefox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5" name="CustomShape 5"/>
          <p:cNvSpPr/>
          <p:nvPr/>
        </p:nvSpPr>
        <p:spPr>
          <a:xfrm>
            <a:off x="7968240" y="4952880"/>
            <a:ext cx="2126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ff0000"/>
                </a:solidFill>
                <a:latin typeface="Calibri"/>
              </a:rPr>
              <a:t>Selenium-chrome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6" name="CustomShape 6"/>
          <p:cNvSpPr/>
          <p:nvPr/>
        </p:nvSpPr>
        <p:spPr>
          <a:xfrm>
            <a:off x="7968240" y="5846400"/>
            <a:ext cx="2126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ff0000"/>
                </a:solidFill>
                <a:latin typeface="Calibri"/>
              </a:rPr>
              <a:t>Selenium-java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m 4" descr=""/>
          <p:cNvPicPr/>
          <p:nvPr/>
        </p:nvPicPr>
        <p:blipFill>
          <a:blip r:embed="rId1"/>
          <a:srcRect l="761" t="42904" r="21961" b="12451"/>
          <a:stretch/>
        </p:blipFill>
        <p:spPr>
          <a:xfrm>
            <a:off x="0" y="3081960"/>
            <a:ext cx="11621880" cy="3775680"/>
          </a:xfrm>
          <a:prstGeom prst="rect">
            <a:avLst/>
          </a:prstGeom>
          <a:ln>
            <a:noFill/>
          </a:ln>
        </p:spPr>
      </p:pic>
      <p:sp>
        <p:nvSpPr>
          <p:cNvPr id="1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Configurar dependências com Maven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Verificar Warnings e Erros após salvar arquivo pom.xml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Erro comum (projetos Maven): troca da versão do compilador Java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3153960" y="6148440"/>
            <a:ext cx="7354440" cy="68868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38080" y="365040"/>
            <a:ext cx="65264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Configurar dependências com Maven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838080" y="1825560"/>
            <a:ext cx="413100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Configurar versão do compilador Java (caso necessário)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Botão direito no projeto 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Propriedades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3" name="Imagem 5" descr=""/>
          <p:cNvPicPr/>
          <p:nvPr/>
        </p:nvPicPr>
        <p:blipFill>
          <a:blip r:embed="rId1"/>
          <a:srcRect l="0" t="7904" r="67293" b="5305"/>
          <a:stretch/>
        </p:blipFill>
        <p:spPr>
          <a:xfrm>
            <a:off x="7524000" y="365040"/>
            <a:ext cx="3988440" cy="5949000"/>
          </a:xfrm>
          <a:prstGeom prst="rect">
            <a:avLst/>
          </a:prstGeom>
          <a:ln>
            <a:noFill/>
          </a:ln>
        </p:spPr>
      </p:pic>
      <p:sp>
        <p:nvSpPr>
          <p:cNvPr id="154" name="CustomShape 3"/>
          <p:cNvSpPr/>
          <p:nvPr/>
        </p:nvSpPr>
        <p:spPr>
          <a:xfrm>
            <a:off x="7524000" y="5832360"/>
            <a:ext cx="3683880" cy="68868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4" descr=""/>
          <p:cNvPicPr/>
          <p:nvPr/>
        </p:nvPicPr>
        <p:blipFill>
          <a:blip r:embed="rId1"/>
          <a:srcRect l="25873" t="5305" r="25873" b="11673"/>
          <a:stretch/>
        </p:blipFill>
        <p:spPr>
          <a:xfrm>
            <a:off x="5764680" y="1027800"/>
            <a:ext cx="5883480" cy="5690880"/>
          </a:xfrm>
          <a:prstGeom prst="rect">
            <a:avLst/>
          </a:prstGeom>
          <a:ln>
            <a:noFill/>
          </a:ln>
        </p:spPr>
      </p:pic>
      <p:sp>
        <p:nvSpPr>
          <p:cNvPr id="156" name="TextShape 1"/>
          <p:cNvSpPr txBox="1"/>
          <p:nvPr/>
        </p:nvSpPr>
        <p:spPr>
          <a:xfrm>
            <a:off x="838080" y="365040"/>
            <a:ext cx="65264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Configurar dependências com Maven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838080" y="1825560"/>
            <a:ext cx="413100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Java Compiler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Selecionar versão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Aplicar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Instalação do WebDriver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Baixar os binários do WebDriver do navegador que será utilizado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https://www.selenium.dev/documentation/en/webdriver/driver_requirements/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0" name="Imagem 4" descr=""/>
          <p:cNvPicPr/>
          <p:nvPr/>
        </p:nvPicPr>
        <p:blipFill>
          <a:blip r:embed="rId1"/>
          <a:srcRect l="17066" t="3455" r="8480" b="50153"/>
          <a:stretch/>
        </p:blipFill>
        <p:spPr>
          <a:xfrm>
            <a:off x="1736280" y="3283200"/>
            <a:ext cx="9786600" cy="342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Instalação do WebDriver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Firefox: https://github.com/mozilla/geckodriver/releases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3" name="Imagem 5" descr=""/>
          <p:cNvPicPr/>
          <p:nvPr/>
        </p:nvPicPr>
        <p:blipFill>
          <a:blip r:embed="rId1"/>
          <a:srcRect l="13751" t="5305" r="2501" b="45512"/>
          <a:stretch/>
        </p:blipFill>
        <p:spPr>
          <a:xfrm>
            <a:off x="281880" y="2652840"/>
            <a:ext cx="11628000" cy="383976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838080" y="6069600"/>
            <a:ext cx="4250160" cy="42300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Instalação do WebDriver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Google Chrome: https://chromedriver.chromium.org/downloads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7" name="Imagem 4" descr=""/>
          <p:cNvPicPr/>
          <p:nvPr/>
        </p:nvPicPr>
        <p:blipFill>
          <a:blip r:embed="rId1"/>
          <a:srcRect l="48698" t="9988" r="19288" b="43577"/>
          <a:stretch/>
        </p:blipFill>
        <p:spPr>
          <a:xfrm>
            <a:off x="1204560" y="2411280"/>
            <a:ext cx="8838720" cy="421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Instalação do WebDriver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Extrair arquivos compactados em uma pasta à sua escolha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0" name="Imagem 4" descr=""/>
          <p:cNvPicPr/>
          <p:nvPr/>
        </p:nvPicPr>
        <p:blipFill>
          <a:blip r:embed="rId1"/>
          <a:srcRect l="0" t="0" r="33700" b="61560"/>
          <a:stretch/>
        </p:blipFill>
        <p:spPr>
          <a:xfrm>
            <a:off x="838080" y="3149640"/>
            <a:ext cx="11303280" cy="368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O que é o Selenium?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www.selenium.dev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2" name="Imagem 4" descr=""/>
          <p:cNvPicPr/>
          <p:nvPr/>
        </p:nvPicPr>
        <p:blipFill>
          <a:blip r:embed="rId1"/>
          <a:srcRect l="1848" t="14670" r="2828" b="5305"/>
          <a:stretch/>
        </p:blipFill>
        <p:spPr>
          <a:xfrm>
            <a:off x="2517840" y="2352600"/>
            <a:ext cx="9163440" cy="432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Criar classe de teste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Poderia ser qualquer classe executável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Mas neste exemplo vamos criar uma classe de teste com Junit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Apesar de JUnit ter o foco em testes unitários, também pode ser usado para gerenciar suíte de testes de outros tipos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Criar classe de teste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4" name="Imagem 4" descr=""/>
          <p:cNvPicPr/>
          <p:nvPr/>
        </p:nvPicPr>
        <p:blipFill>
          <a:blip r:embed="rId1"/>
          <a:srcRect l="12859" t="28542" r="58461" b="16406"/>
          <a:stretch/>
        </p:blipFill>
        <p:spPr>
          <a:xfrm>
            <a:off x="838080" y="1326600"/>
            <a:ext cx="8769960" cy="5531040"/>
          </a:xfrm>
          <a:prstGeom prst="rect">
            <a:avLst/>
          </a:prstGeom>
          <a:ln>
            <a:noFill/>
          </a:ln>
        </p:spPr>
      </p:pic>
      <p:sp>
        <p:nvSpPr>
          <p:cNvPr id="175" name="CustomShape 2"/>
          <p:cNvSpPr/>
          <p:nvPr/>
        </p:nvSpPr>
        <p:spPr>
          <a:xfrm>
            <a:off x="2855520" y="2061000"/>
            <a:ext cx="583920" cy="45468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1314720" y="3850920"/>
            <a:ext cx="3198960" cy="49068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4"/>
          <p:cNvSpPr/>
          <p:nvPr/>
        </p:nvSpPr>
        <p:spPr>
          <a:xfrm>
            <a:off x="4833360" y="4914360"/>
            <a:ext cx="2815560" cy="42300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Classe de Teste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2656080" y="1564200"/>
            <a:ext cx="8548560" cy="527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7f0055"/>
                </a:solidFill>
                <a:latin typeface="Consolas"/>
              </a:rPr>
              <a:t>class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TestNavegador {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pt-BR" sz="2000" spc="-1" strike="noStrike">
                <a:solidFill>
                  <a:srgbClr val="646464"/>
                </a:solidFill>
                <a:latin typeface="Consolas"/>
              </a:rPr>
              <a:t>@BeforeAll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US" sz="2000" spc="-1" strike="noStrike">
                <a:solidFill>
                  <a:srgbClr val="7f0055"/>
                </a:solidFill>
                <a:latin typeface="Consolas"/>
              </a:rPr>
              <a:t>static</a:t>
            </a:r>
            <a:r>
              <a:rPr b="1" lang="en-US" sz="20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1" lang="en-US" sz="2000" spc="-1" strike="noStrike">
                <a:solidFill>
                  <a:srgbClr val="7f0055"/>
                </a:solidFill>
                <a:latin typeface="Consolas"/>
              </a:rPr>
              <a:t>void</a:t>
            </a:r>
            <a:r>
              <a:rPr b="1" lang="en-US" sz="2000" spc="-1" strike="noStrike">
                <a:solidFill>
                  <a:srgbClr val="000000"/>
                </a:solidFill>
                <a:latin typeface="Consolas"/>
              </a:rPr>
              <a:t> setUpBeforeClass() </a:t>
            </a:r>
            <a:r>
              <a:rPr b="1" lang="en-US" sz="2000" spc="-1" strike="noStrike">
                <a:solidFill>
                  <a:srgbClr val="7f0055"/>
                </a:solidFill>
                <a:latin typeface="Consolas"/>
              </a:rPr>
              <a:t>throws</a:t>
            </a:r>
            <a:r>
              <a:rPr b="1" lang="en-US" sz="2000" spc="-1" strike="noStrike">
                <a:solidFill>
                  <a:srgbClr val="000000"/>
                </a:solidFill>
                <a:latin typeface="Consolas"/>
              </a:rPr>
              <a:t> Exception {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pt-BR" sz="2000" spc="-1" strike="noStrike">
                <a:solidFill>
                  <a:srgbClr val="646464"/>
                </a:solidFill>
                <a:latin typeface="Consolas"/>
              </a:rPr>
              <a:t>@AfterAll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US" sz="2000" spc="-1" strike="noStrike">
                <a:solidFill>
                  <a:srgbClr val="7f0055"/>
                </a:solidFill>
                <a:latin typeface="Consolas"/>
              </a:rPr>
              <a:t>static</a:t>
            </a:r>
            <a:r>
              <a:rPr b="1" lang="en-US" sz="20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1" lang="en-US" sz="2000" spc="-1" strike="noStrike">
                <a:solidFill>
                  <a:srgbClr val="7f0055"/>
                </a:solidFill>
                <a:latin typeface="Consolas"/>
              </a:rPr>
              <a:t>void</a:t>
            </a:r>
            <a:r>
              <a:rPr b="1" lang="en-US" sz="2000" spc="-1" strike="noStrike">
                <a:solidFill>
                  <a:srgbClr val="000000"/>
                </a:solidFill>
                <a:latin typeface="Consolas"/>
              </a:rPr>
              <a:t> tearDownAfterClass() </a:t>
            </a:r>
            <a:r>
              <a:rPr b="1" lang="en-US" sz="2000" spc="-1" strike="noStrike">
                <a:solidFill>
                  <a:srgbClr val="7f0055"/>
                </a:solidFill>
                <a:latin typeface="Consolas"/>
              </a:rPr>
              <a:t>throws</a:t>
            </a:r>
            <a:r>
              <a:rPr b="1" lang="en-US" sz="2000" spc="-1" strike="noStrike">
                <a:solidFill>
                  <a:srgbClr val="000000"/>
                </a:solidFill>
                <a:latin typeface="Consolas"/>
              </a:rPr>
              <a:t> Exception {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pt-BR" sz="2000" spc="-1" strike="noStrike">
                <a:solidFill>
                  <a:srgbClr val="646464"/>
                </a:solidFill>
                <a:latin typeface="Consolas"/>
              </a:rPr>
              <a:t>@BeforeEach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pt-BR" sz="2000" spc="-1" strike="noStrike">
                <a:solidFill>
                  <a:srgbClr val="7f0055"/>
                </a:solidFill>
                <a:latin typeface="Consolas"/>
              </a:rPr>
              <a:t>void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setUp() </a:t>
            </a:r>
            <a:r>
              <a:rPr b="1" lang="pt-BR" sz="2000" spc="-1" strike="noStrike">
                <a:solidFill>
                  <a:srgbClr val="7f0055"/>
                </a:solidFill>
                <a:latin typeface="Consolas"/>
              </a:rPr>
              <a:t>throws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Exception {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pt-BR" sz="2000" spc="-1" strike="noStrike">
                <a:solidFill>
                  <a:srgbClr val="646464"/>
                </a:solidFill>
                <a:latin typeface="Consolas"/>
              </a:rPr>
              <a:t>@AfterEach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pt-BR" sz="2000" spc="-1" strike="noStrike">
                <a:solidFill>
                  <a:srgbClr val="7f0055"/>
                </a:solidFill>
                <a:latin typeface="Consolas"/>
              </a:rPr>
              <a:t>void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tearDown() </a:t>
            </a:r>
            <a:r>
              <a:rPr b="1" lang="pt-BR" sz="2000" spc="-1" strike="noStrike">
                <a:solidFill>
                  <a:srgbClr val="7f0055"/>
                </a:solidFill>
                <a:latin typeface="Consolas"/>
              </a:rPr>
              <a:t>throws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Exception {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pt-BR" sz="2000" spc="-1" strike="noStrike">
                <a:solidFill>
                  <a:srgbClr val="646464"/>
                </a:solidFill>
                <a:latin typeface="Consolas"/>
              </a:rPr>
              <a:t>@Test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pt-BR" sz="2000" spc="-1" strike="noStrike">
                <a:solidFill>
                  <a:srgbClr val="7f0055"/>
                </a:solidFill>
                <a:latin typeface="Consolas"/>
              </a:rPr>
              <a:t>void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test() {</a:t>
            </a:r>
            <a:endParaRPr b="0" lang="pt-BR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Classe de Teste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Variável Driver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7f0055"/>
              </a:buClr>
              <a:buFont typeface="Arial"/>
              <a:buChar char="•"/>
            </a:pPr>
            <a:r>
              <a:rPr b="1" lang="pt-BR" sz="1800" spc="-1" strike="noStrike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static</a:t>
            </a:r>
            <a:r>
              <a:rPr b="1" lang="pt-BR" sz="1800" spc="-1" strike="noStrike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WebDriver </a:t>
            </a:r>
            <a:r>
              <a:rPr b="1" i="1" lang="pt-BR" sz="1800" spc="-1" strike="noStrike">
                <a:solidFill>
                  <a:srgbClr val="0000c0"/>
                </a:solidFill>
                <a:highlight>
                  <a:srgbClr val="e8f2fe"/>
                </a:highlight>
                <a:latin typeface="Consolas"/>
              </a:rPr>
              <a:t>driver</a:t>
            </a:r>
            <a:r>
              <a:rPr b="1" i="1" lang="pt-BR" sz="1800" spc="-1" strike="noStrike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;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highlight>
                  <a:srgbClr val="e8f2fe"/>
                </a:highlight>
                <a:latin typeface="Calibri"/>
              </a:rPr>
              <a:t>Configurando o navegador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System.</a:t>
            </a:r>
            <a:r>
              <a:rPr b="0" i="1" lang="pt-BR" sz="1800" spc="-1" strike="noStrike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setProperty(</a:t>
            </a:r>
            <a:r>
              <a:rPr b="0" i="1" lang="pt-BR" sz="1800" spc="-1" strike="noStrike">
                <a:solidFill>
                  <a:srgbClr val="2a00ff"/>
                </a:solidFill>
                <a:highlight>
                  <a:srgbClr val="e8f2fe"/>
                </a:highlight>
                <a:latin typeface="Consolas"/>
              </a:rPr>
              <a:t>"webdriver.gecko.driver"</a:t>
            </a:r>
            <a:r>
              <a:rPr b="0" i="1" lang="pt-BR" sz="1800" spc="-1" strike="noStrike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, </a:t>
            </a:r>
            <a:r>
              <a:rPr b="0" i="1" lang="pt-BR" sz="1800" spc="-1" strike="noStrike">
                <a:solidFill>
                  <a:srgbClr val="2a00ff"/>
                </a:solidFill>
                <a:highlight>
                  <a:srgbClr val="e8f2fe"/>
                </a:highlight>
                <a:latin typeface="Consolas"/>
              </a:rPr>
              <a:t>"C:\\WebDriver\\bin\\geckodriver.exe"</a:t>
            </a:r>
            <a:r>
              <a:rPr b="0" i="1" lang="pt-BR" sz="1800" spc="-1" strike="noStrike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);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c0"/>
              </a:buClr>
              <a:buFont typeface="Arial"/>
              <a:buChar char="•"/>
            </a:pPr>
            <a:r>
              <a:rPr b="0" i="1" lang="pt-BR" sz="1800" spc="-1" strike="noStrike">
                <a:solidFill>
                  <a:srgbClr val="0000c0"/>
                </a:solidFill>
                <a:highlight>
                  <a:srgbClr val="e8f2fe"/>
                </a:highlight>
                <a:latin typeface="Consolas"/>
              </a:rPr>
              <a:t>driver</a:t>
            </a:r>
            <a:r>
              <a:rPr b="0" i="1" lang="pt-BR" sz="1800" spc="-1" strike="noStrike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= </a:t>
            </a:r>
            <a:r>
              <a:rPr b="1" i="1" lang="pt-BR" sz="1800" spc="-1" strike="noStrike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new</a:t>
            </a:r>
            <a:r>
              <a:rPr b="1" i="1" lang="pt-BR" sz="1800" spc="-1" strike="noStrike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FirefoxDriver();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highlight>
                  <a:srgbClr val="e8f2fe"/>
                </a:highlight>
                <a:latin typeface="Calibri"/>
              </a:rPr>
              <a:t>Abrindo o navegador em uma página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c0"/>
              </a:buClr>
              <a:buFont typeface="Arial"/>
              <a:buChar char="•"/>
            </a:pPr>
            <a:r>
              <a:rPr b="0" i="1" lang="pt-BR" sz="2400" spc="-1" strike="noStrike">
                <a:solidFill>
                  <a:srgbClr val="0000c0"/>
                </a:solidFill>
                <a:highlight>
                  <a:srgbClr val="e8f2fe"/>
                </a:highlight>
                <a:latin typeface="Consolas"/>
              </a:rPr>
              <a:t>driver</a:t>
            </a:r>
            <a:r>
              <a:rPr b="0" i="1" lang="pt-BR" sz="2400" spc="-1" strike="noStrike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.get(</a:t>
            </a:r>
            <a:r>
              <a:rPr b="0" i="1" lang="pt-BR" sz="2400" spc="-1" strike="noStrike">
                <a:solidFill>
                  <a:srgbClr val="2a00ff"/>
                </a:solidFill>
                <a:highlight>
                  <a:srgbClr val="e8f2fe"/>
                </a:highlight>
                <a:latin typeface="Consolas"/>
              </a:rPr>
              <a:t>"https://www.ifpe.edu.br/"</a:t>
            </a:r>
            <a:r>
              <a:rPr b="0" i="1" lang="pt-BR" sz="2400" spc="-1" strike="noStrike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);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highlight>
                  <a:srgbClr val="e8f2fe"/>
                </a:highlight>
                <a:latin typeface="Calibri"/>
              </a:rPr>
              <a:t>Fechando o navegador em uma página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i="1" lang="pt-BR" sz="2400" spc="-1" strike="noStrike">
                <a:solidFill>
                  <a:srgbClr val="000000"/>
                </a:solidFill>
                <a:highlight>
                  <a:srgbClr val="d4d4d4"/>
                </a:highlight>
                <a:latin typeface="Consolas"/>
              </a:rPr>
              <a:t>driver</a:t>
            </a:r>
            <a:r>
              <a:rPr b="0" i="1" lang="pt-BR" sz="2400" spc="-1" strike="noStrike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.quit();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7244280" y="3078000"/>
            <a:ext cx="31784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ff0000"/>
                </a:solidFill>
                <a:latin typeface="Calibri"/>
              </a:rPr>
              <a:t>Local onde foram armazenados os arquivos binários para cada navegador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1611000" y="3397680"/>
            <a:ext cx="4702320" cy="288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Classe de teste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Cada linha de código deve ser colocada na função específica de acordo com cada </a:t>
            </a:r>
            <a:r>
              <a:rPr b="0" i="1" lang="pt-BR" sz="2800" spc="-1" strike="noStrike">
                <a:solidFill>
                  <a:srgbClr val="000000"/>
                </a:solidFill>
                <a:latin typeface="Calibri"/>
              </a:rPr>
              <a:t>annotation 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do JUnit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@BeforeAll executa rotina antes da execução de todos os casos de teste (suíte de teste) uma única vez 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6" name="Imagem 4" descr=""/>
          <p:cNvPicPr/>
          <p:nvPr/>
        </p:nvPicPr>
        <p:blipFill>
          <a:blip r:embed="rId1"/>
          <a:srcRect l="12145" t="47381" r="68224" b="41039"/>
          <a:stretch/>
        </p:blipFill>
        <p:spPr>
          <a:xfrm>
            <a:off x="258480" y="3643200"/>
            <a:ext cx="11674440" cy="226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Classe de teste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Cada linha de código deve ser colocada na função específica de acordo com cada </a:t>
            </a:r>
            <a:r>
              <a:rPr b="0" i="1" lang="pt-BR" sz="2800" spc="-1" strike="noStrike">
                <a:solidFill>
                  <a:srgbClr val="000000"/>
                </a:solidFill>
                <a:latin typeface="Calibri"/>
              </a:rPr>
              <a:t>annotation 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do JUnit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@Teste executa a rotina de teste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9" name="Imagem 5" descr=""/>
          <p:cNvPicPr/>
          <p:nvPr/>
        </p:nvPicPr>
        <p:blipFill>
          <a:blip r:embed="rId1"/>
          <a:srcRect l="12263" t="62233" r="77510" b="29449"/>
          <a:stretch/>
        </p:blipFill>
        <p:spPr>
          <a:xfrm>
            <a:off x="1013400" y="3817080"/>
            <a:ext cx="8822880" cy="235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Classe de teste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Cada linha de código deve ser colocada na função específica de acordo com cada </a:t>
            </a:r>
            <a:r>
              <a:rPr b="0" i="1" lang="pt-BR" sz="2800" spc="-1" strike="noStrike">
                <a:solidFill>
                  <a:srgbClr val="000000"/>
                </a:solidFill>
                <a:latin typeface="Calibri"/>
              </a:rPr>
              <a:t>annotation 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do JUnit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@AfterAll executa rotina após a execução da suíte de teste (todos os casos de teste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2" name="Imagem 4" descr=""/>
          <p:cNvPicPr/>
          <p:nvPr/>
        </p:nvPicPr>
        <p:blipFill>
          <a:blip r:embed="rId1"/>
          <a:srcRect l="12145" t="44847" r="75606" b="48063"/>
          <a:stretch/>
        </p:blipFill>
        <p:spPr>
          <a:xfrm>
            <a:off x="838080" y="4223520"/>
            <a:ext cx="9144720" cy="174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Classe de teste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4" name="Imagem 7" descr=""/>
          <p:cNvPicPr/>
          <p:nvPr/>
        </p:nvPicPr>
        <p:blipFill>
          <a:blip r:embed="rId1"/>
          <a:srcRect l="0" t="36514" r="68104" b="16406"/>
          <a:stretch/>
        </p:blipFill>
        <p:spPr>
          <a:xfrm>
            <a:off x="838080" y="1350720"/>
            <a:ext cx="11353320" cy="550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Selenium IDE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Selenium.dev/downloads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7" name="Imagem 4" descr=""/>
          <p:cNvPicPr/>
          <p:nvPr/>
        </p:nvPicPr>
        <p:blipFill>
          <a:blip r:embed="rId1"/>
          <a:srcRect l="42267" t="3545" r="16788" b="60241"/>
          <a:stretch/>
        </p:blipFill>
        <p:spPr>
          <a:xfrm>
            <a:off x="0" y="2989800"/>
            <a:ext cx="12049560" cy="350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Selenium IDE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Instalar Add-On no Firefox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https://addons.mozilla.org/en-US/firefox/addon/selenium-ide/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Imagem 6" descr=""/>
          <p:cNvPicPr/>
          <p:nvPr/>
        </p:nvPicPr>
        <p:blipFill>
          <a:blip r:embed="rId1"/>
          <a:srcRect l="49174" t="3185" r="22027" b="50009"/>
          <a:stretch/>
        </p:blipFill>
        <p:spPr>
          <a:xfrm>
            <a:off x="2638080" y="2778480"/>
            <a:ext cx="7637760" cy="4079160"/>
          </a:xfrm>
          <a:prstGeom prst="rect">
            <a:avLst/>
          </a:prstGeom>
          <a:ln>
            <a:noFill/>
          </a:ln>
        </p:spPr>
      </p:pic>
      <p:sp>
        <p:nvSpPr>
          <p:cNvPr id="201" name="CustomShape 3"/>
          <p:cNvSpPr/>
          <p:nvPr/>
        </p:nvSpPr>
        <p:spPr>
          <a:xfrm>
            <a:off x="8055360" y="5830560"/>
            <a:ext cx="1498320" cy="66204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O que é o Selenium?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55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WebDriver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Utiliza APIs de automação dos browsers para controlar os browsers e executar os testes como se um usuário estivesse operando o browser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IDE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Ferramenta usada para desenvolver casos de teste com o Selenium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Extensão dos navegadores Chrome e Firefox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Grava as ações do usuário no navegador utilizando comandos do Selenium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Agiliza a criação de scripts e simplifica o aprendizado dos comandos do Selenium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Obs: Record and Play não é recomendado a médio/longo prazo!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Grid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Ferramenta para executar casos de teste de forma distribuída, em diferentes máquinas e plataformas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Fora do escopo deste curso!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m 10" descr=""/>
          <p:cNvPicPr/>
          <p:nvPr/>
        </p:nvPicPr>
        <p:blipFill>
          <a:blip r:embed="rId1"/>
          <a:srcRect l="50007" t="0" r="0" b="50009"/>
          <a:stretch/>
        </p:blipFill>
        <p:spPr>
          <a:xfrm>
            <a:off x="0" y="2850480"/>
            <a:ext cx="12192840" cy="4007160"/>
          </a:xfrm>
          <a:prstGeom prst="rect">
            <a:avLst/>
          </a:prstGeom>
          <a:ln>
            <a:noFill/>
          </a:ln>
        </p:spPr>
      </p:pic>
      <p:sp>
        <p:nvSpPr>
          <p:cNvPr id="20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Selenium IDE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Executando Selenium-IDE após instalação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11611440" y="3082680"/>
            <a:ext cx="304560" cy="34596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" dur="indefinite" restart="never" nodeType="tmRoot">
          <p:childTnLst>
            <p:seq>
              <p:cTn id="19" dur="indefinite" nodeType="mainSeq"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m 4" descr=""/>
          <p:cNvPicPr/>
          <p:nvPr/>
        </p:nvPicPr>
        <p:blipFill>
          <a:blip r:embed="rId1"/>
          <a:srcRect l="41911" t="15139" r="41791" b="21480"/>
          <a:stretch/>
        </p:blipFill>
        <p:spPr>
          <a:xfrm>
            <a:off x="4898520" y="690840"/>
            <a:ext cx="4600800" cy="5877000"/>
          </a:xfrm>
          <a:prstGeom prst="rect">
            <a:avLst/>
          </a:prstGeom>
          <a:ln>
            <a:noFill/>
          </a:ln>
        </p:spPr>
      </p:pic>
      <p:sp>
        <p:nvSpPr>
          <p:cNvPr id="2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Selenium IDE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5791320" y="2937240"/>
            <a:ext cx="2046240" cy="18288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Selenium IDE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0" name="Imagem 4" descr=""/>
          <p:cNvPicPr/>
          <p:nvPr/>
        </p:nvPicPr>
        <p:blipFill>
          <a:blip r:embed="rId1"/>
          <a:srcRect l="41792" t="15500" r="41791" b="21841"/>
          <a:stretch/>
        </p:blipFill>
        <p:spPr>
          <a:xfrm>
            <a:off x="4151160" y="216720"/>
            <a:ext cx="5297400" cy="664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Selenium IDE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2" name="Imagem 3" descr=""/>
          <p:cNvPicPr/>
          <p:nvPr/>
        </p:nvPicPr>
        <p:blipFill>
          <a:blip r:embed="rId1"/>
          <a:srcRect l="41554" t="15139" r="42030" b="20756"/>
          <a:stretch/>
        </p:blipFill>
        <p:spPr>
          <a:xfrm>
            <a:off x="4426920" y="361080"/>
            <a:ext cx="5065200" cy="6496560"/>
          </a:xfrm>
          <a:prstGeom prst="rect">
            <a:avLst/>
          </a:prstGeom>
          <a:ln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6095880" y="4091040"/>
            <a:ext cx="1349640" cy="26280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" dur="indefinite" restart="never" nodeType="tmRoot">
          <p:childTnLst>
            <p:seq>
              <p:cTn id="33" dur="indefinite" nodeType="mainSeq"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Selenium IDE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5" name="Imagem 4" descr=""/>
          <p:cNvPicPr/>
          <p:nvPr/>
        </p:nvPicPr>
        <p:blipFill>
          <a:blip r:embed="rId1"/>
          <a:srcRect l="48795" t="3153" r="1072" b="5900"/>
          <a:stretch/>
        </p:blipFill>
        <p:spPr>
          <a:xfrm>
            <a:off x="1306440" y="1268640"/>
            <a:ext cx="9375840" cy="5589000"/>
          </a:xfrm>
          <a:prstGeom prst="rect">
            <a:avLst/>
          </a:prstGeom>
          <a:ln>
            <a:noFill/>
          </a:ln>
        </p:spPr>
      </p:pic>
      <p:sp>
        <p:nvSpPr>
          <p:cNvPr id="216" name="CustomShape 2"/>
          <p:cNvSpPr/>
          <p:nvPr/>
        </p:nvSpPr>
        <p:spPr>
          <a:xfrm>
            <a:off x="7794000" y="6261120"/>
            <a:ext cx="3816720" cy="59652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Selenium IDE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838080" y="1825560"/>
            <a:ext cx="52574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Após as ações serem executadas na tela, podemos finalizar o teste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Ações foram gravadas em um script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Ao pressionar o botão do ‘play’, ações gravadas são reexecutadas 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9" name="Imagem 4" descr=""/>
          <p:cNvPicPr/>
          <p:nvPr/>
        </p:nvPicPr>
        <p:blipFill>
          <a:blip r:embed="rId1"/>
          <a:srcRect l="41673" t="15139" r="42029" b="21841"/>
          <a:stretch/>
        </p:blipFill>
        <p:spPr>
          <a:xfrm>
            <a:off x="6458760" y="309960"/>
            <a:ext cx="4894560" cy="6216480"/>
          </a:xfrm>
          <a:prstGeom prst="rect">
            <a:avLst/>
          </a:prstGeom>
          <a:ln>
            <a:noFill/>
          </a:ln>
        </p:spPr>
      </p:pic>
      <p:sp>
        <p:nvSpPr>
          <p:cNvPr id="220" name="CustomShape 3"/>
          <p:cNvSpPr/>
          <p:nvPr/>
        </p:nvSpPr>
        <p:spPr>
          <a:xfrm>
            <a:off x="11056320" y="940680"/>
            <a:ext cx="362520" cy="42228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4"/>
          <p:cNvSpPr/>
          <p:nvPr/>
        </p:nvSpPr>
        <p:spPr>
          <a:xfrm>
            <a:off x="8503560" y="897120"/>
            <a:ext cx="362520" cy="42228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" dur="indefinite" restart="never" nodeType="tmRoot">
          <p:childTnLst>
            <p:seq>
              <p:cTn id="47" dur="indefinite" nodeType="mainSeq"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m 7" descr=""/>
          <p:cNvPicPr/>
          <p:nvPr/>
        </p:nvPicPr>
        <p:blipFill>
          <a:blip r:embed="rId1"/>
          <a:srcRect l="41673" t="15864" r="39768" b="12059"/>
          <a:stretch/>
        </p:blipFill>
        <p:spPr>
          <a:xfrm>
            <a:off x="6237360" y="104760"/>
            <a:ext cx="5257440" cy="6706800"/>
          </a:xfrm>
          <a:prstGeom prst="rect">
            <a:avLst/>
          </a:prstGeom>
          <a:ln>
            <a:noFill/>
          </a:ln>
        </p:spPr>
      </p:pic>
      <p:sp>
        <p:nvSpPr>
          <p:cNvPr id="22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Selenium IDE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838080" y="1825560"/>
            <a:ext cx="52574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Na figura ao lado mostra o resultado demos ver a sequencia de comandos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E o resultado da execução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6339240" y="4496760"/>
            <a:ext cx="5155920" cy="225612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4"/>
          <p:cNvSpPr/>
          <p:nvPr/>
        </p:nvSpPr>
        <p:spPr>
          <a:xfrm>
            <a:off x="8213400" y="1332720"/>
            <a:ext cx="2352600" cy="148284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" dur="indefinite" restart="never" nodeType="tmRoot">
          <p:childTnLst>
            <p:seq>
              <p:cTn id="57" dur="indefinite" nodeType="mainSeq"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m 6" descr=""/>
          <p:cNvPicPr/>
          <p:nvPr/>
        </p:nvPicPr>
        <p:blipFill>
          <a:blip r:embed="rId1"/>
          <a:srcRect l="41673" t="14775" r="39886" b="26912"/>
          <a:stretch/>
        </p:blipFill>
        <p:spPr>
          <a:xfrm>
            <a:off x="5834880" y="1253520"/>
            <a:ext cx="5369760" cy="5577840"/>
          </a:xfrm>
          <a:prstGeom prst="rect">
            <a:avLst/>
          </a:prstGeom>
          <a:ln>
            <a:noFill/>
          </a:ln>
        </p:spPr>
      </p:pic>
      <p:sp>
        <p:nvSpPr>
          <p:cNvPr id="22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Selenium IDE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838080" y="1825560"/>
            <a:ext cx="442656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Podemos exportar o caso de teste gravado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Clique ao lado do caso de teste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Export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Java Junit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Export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Salvar código .java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5834880" y="2511720"/>
            <a:ext cx="1091880" cy="37620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4"/>
          <p:cNvSpPr/>
          <p:nvPr/>
        </p:nvSpPr>
        <p:spPr>
          <a:xfrm>
            <a:off x="6341040" y="3962520"/>
            <a:ext cx="1091880" cy="37620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" dur="indefinite" restart="never" nodeType="tmRoot">
          <p:childTnLst>
            <p:seq>
              <p:cTn id="67" dur="indefinite" nodeType="mainSeq"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Record and Play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A técnica utilizada anteriormente para construir um caso de teste é chamada de Record and Play (gravar e executar)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Ações na tela são gravadas em um script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Script é executado para reexecutar teste/tarefa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Não é uma técnica recomendada para o longo prazo e para testar softwares mais complexos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Técnicas de engenharia de software precisam ser aplicadas para tornar o código de teste mais reusável e fácil de ser mantido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Record and Play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A técnica utilizada anteriormente para construir um caso de teste é chamada de Record and Play (gravar e executar)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Ações na tela são gravadas em um script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Script é executado para reexecutar teste/tarefa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Não é uma técnica recomendada para o longo prazo e para testar softwares mais complexos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Técnicas de engenharia de software precisam ser aplicadas para tornar o código de teste mais reusável e fácil de ser mantido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Quando automatizar um teste de interface?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Antes de começar a automatizar testes, devemos conhecer as vantagens e desvantagens da automação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Vantagens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Garantia de que mesma sequência de passos é executada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Testes são executados sem a necessidade de mão de obra humana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Execução mais rápida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Cuidado, execução é mais rápida do que um humano usando a tela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Teste diretamente no código sem acesso a interface do usuário é mais rápido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Simulação das ações do usuário na tela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Possibilidade de execução de um mesmo teste em diferentes browsers e em diferentes versões do software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Quando automatizar um teste de interface?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Antes de começar a automatizar testes, devemos conhecer as vantagens e desvantagens da automação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Desvantagens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Custo do desenvolvimento do código de teste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Não vale a pena para softwares/funcionalidades de curto prazo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Custo da manutenção do código de testes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Não vale a pena para interfaces que mudem muito frequentemente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Importante sempre lembrar: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Uma execução manual é sempre mais rápida do que escrever uma rotina de teste automático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Automação, no entanto, </a:t>
            </a:r>
            <a:r>
              <a:rPr b="0" lang="pt-BR" sz="2000" spc="-1" strike="noStrike" u="sng">
                <a:solidFill>
                  <a:srgbClr val="000000"/>
                </a:solidFill>
                <a:uFillTx/>
                <a:latin typeface="Calibri"/>
              </a:rPr>
              <a:t>se justifica ao longo do tempo, após muitas execuções ocorrerem 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Quando automatizar um teste de interface?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Antes de começar a automatizar testes, devemos conhecer as vantagens e desvantagens da automação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Muito útil nas seguintes situações: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Longo prazo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Pouca disponibilidade de tempo/testadores para testar manualmente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Necessidade de reexecutar testes em diferentes versões/plataformas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Funcionalidades que sejam alteradas sem alterar interface com frequênca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Para cada alteração de interface, o código de teste deve ser atualizado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Tipos de testes 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Tipos de testes relacionados ao selenium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Aceitação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Simula execução do ponto de vista do usuário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Funcional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Teste de requisitos funcionais, sem foco no comportamento interno e sim com as saídas geradas para cada entrada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Teste caixa preta!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Teste de regressão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Testar novamente uma funcionalidade após modificação do código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Instalação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Guia e informações: </a:t>
            </a:r>
            <a:r>
              <a:rPr b="0" lang="pt-BR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https://www.selenium.dev/documentation/en/selenium_installation/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Vamos exemplificar a configuração do Selenium usando o Eclipse com a linguagem Java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No entanto outras linguagens e IDEs também podem ser usadas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Vamos utilizar o Maven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https://mvnrepository.com/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Instalação das bibliotecas necessárias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Gerencia dependências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Baixa bibliotecas Java dinamicamente dos seus repositórios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7880</TotalTime>
  <Application>LibreOffice/6.4.7.2$Linux_X86_64 LibreOffice_project/40$Build-2</Application>
  <Words>1607</Words>
  <Paragraphs>228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2020-01-01T13:12:58Z</dcterms:created>
  <dc:creator>rafael mesquita</dc:creator>
  <dc:description/>
  <dc:language>pt-BR</dc:language>
  <cp:lastModifiedBy/>
  <dcterms:modified xsi:type="dcterms:W3CDTF">2022-07-29T10:09:27Z</dcterms:modified>
  <cp:revision>170</cp:revision>
  <dc:subject/>
  <dc:title>Banco de Dados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48</vt:i4>
  </property>
</Properties>
</file>